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embeddedFontLst>
    <p:embeddedFont>
      <p:font typeface="Bookman Old Style" panose="02050604050505020204" pitchFamily="18" charset="0"/>
      <p:regular r:id="rId28"/>
      <p:bold r:id="rId29"/>
      <p:italic r:id="rId30"/>
      <p:boldItalic r:id="rId31"/>
    </p:embeddedFont>
    <p:embeddedFont>
      <p:font typeface="Noto Sans Symbols" pitchFamily="2" charset="0"/>
      <p:regular r:id="rId32"/>
      <p:bold r:id="rId33"/>
    </p:embeddedFont>
    <p:embeddedFont>
      <p:font typeface="Garamond" panose="02020404030301010803" pitchFamily="18" charset="0"/>
      <p:regular r:id="rId34"/>
      <p:bold r:id="rId35"/>
      <p:italic r:id="rId36"/>
    </p:embeddedFont>
    <p:embeddedFont>
      <p:font typeface="Arial Unicode MS" panose="020B0604020202020204" pitchFamily="34" charset="-128"/>
      <p:regular r:id="rId37"/>
    </p:embeddedFont>
    <p:embeddedFont>
      <p:font typeface="Arial Nova" panose="020B050402020202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42" roundtripDataSignature="AMtx7mikGe7Nn1NVZblB76ARoe/MPI73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1096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536757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4374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графіка й текст" type="clipArtAndTx">
  <p:cSld name="CLIPART_AND_TEX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6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6"/>
          <p:cNvSpPr>
            <a:spLocks noGrp="1"/>
          </p:cNvSpPr>
          <p:nvPr>
            <p:ph type="clipArt" idx="2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body" idx="1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marL="914400" lvl="1" indent="-297180" algn="l">
              <a:spcBef>
                <a:spcPts val="360"/>
              </a:spcBef>
              <a:spcAft>
                <a:spcPts val="0"/>
              </a:spcAft>
              <a:buSzPts val="1080"/>
              <a:buChar char="❑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❑"/>
              <a:defRPr/>
            </a:lvl4pPr>
            <a:lvl5pPr marL="2286000" lvl="4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6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розділу" type="secHead">
  <p:cSld name="SECTION_HEA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5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5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560"/>
              <a:buNone/>
              <a:defRPr sz="240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200"/>
              <a:buNone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170"/>
              <a:buNone/>
              <a:defRPr sz="1800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4" name="Google Shape;74;p35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та вміст" type="obj">
  <p:cSld name="OBJEC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marL="914400" lvl="1" indent="-297180" algn="l">
              <a:spcBef>
                <a:spcPts val="360"/>
              </a:spcBef>
              <a:spcAft>
                <a:spcPts val="0"/>
              </a:spcAft>
              <a:buSzPts val="1080"/>
              <a:buChar char="❑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❑"/>
              <a:defRPr/>
            </a:lvl4pPr>
            <a:lvl5pPr marL="2286000" lvl="4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6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6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’єкти" type="twoObj">
  <p:cSld name="TWO_OBJECT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marL="914400" lvl="1" indent="-297180" algn="l">
              <a:spcBef>
                <a:spcPts val="360"/>
              </a:spcBef>
              <a:spcAft>
                <a:spcPts val="0"/>
              </a:spcAft>
              <a:buSzPts val="1080"/>
              <a:buChar char="❑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❑"/>
              <a:defRPr/>
            </a:lvl4pPr>
            <a:lvl5pPr marL="2286000" lvl="4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marL="914400" lvl="1" indent="-297180" algn="l">
              <a:spcBef>
                <a:spcPts val="360"/>
              </a:spcBef>
              <a:spcAft>
                <a:spcPts val="0"/>
              </a:spcAft>
              <a:buSzPts val="1080"/>
              <a:buChar char="❑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❑"/>
              <a:defRPr/>
            </a:lvl4pPr>
            <a:lvl5pPr marL="2286000" lvl="4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ий заголовок і текст" type="vertTitleAndTx">
  <p:cSld name="VERTICAL_TITLE_AND_VERTICAL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9"/>
          <p:cNvSpPr txBox="1">
            <a:spLocks noGrp="1"/>
          </p:cNvSpPr>
          <p:nvPr>
            <p:ph type="title"/>
          </p:nvPr>
        </p:nvSpPr>
        <p:spPr>
          <a:xfrm rot="5400000">
            <a:off x="4731544" y="2175669"/>
            <a:ext cx="5853112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9"/>
          <p:cNvSpPr txBox="1">
            <a:spLocks noGrp="1"/>
          </p:cNvSpPr>
          <p:nvPr>
            <p:ph type="body" idx="1"/>
          </p:nvPr>
        </p:nvSpPr>
        <p:spPr>
          <a:xfrm rot="5400000">
            <a:off x="540544" y="194469"/>
            <a:ext cx="5853112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marL="914400" lvl="1" indent="-297180" algn="l">
              <a:spcBef>
                <a:spcPts val="360"/>
              </a:spcBef>
              <a:spcAft>
                <a:spcPts val="0"/>
              </a:spcAft>
              <a:buSzPts val="1080"/>
              <a:buChar char="❑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❑"/>
              <a:defRPr/>
            </a:lvl4pPr>
            <a:lvl5pPr marL="2286000" lvl="4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ертикальний текст" type="vertTx">
  <p:cSld name="VERTICAL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0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0"/>
          <p:cNvSpPr txBox="1">
            <a:spLocks noGrp="1"/>
          </p:cNvSpPr>
          <p:nvPr>
            <p:ph type="body" idx="1"/>
          </p:nvPr>
        </p:nvSpPr>
        <p:spPr>
          <a:xfrm rot="5400000">
            <a:off x="2306637" y="-249238"/>
            <a:ext cx="453072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marL="914400" lvl="1" indent="-297180" algn="l">
              <a:spcBef>
                <a:spcPts val="360"/>
              </a:spcBef>
              <a:spcAft>
                <a:spcPts val="0"/>
              </a:spcAft>
              <a:buSzPts val="1080"/>
              <a:buChar char="❑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❑"/>
              <a:defRPr/>
            </a:lvl4pPr>
            <a:lvl5pPr marL="2286000" lvl="4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і підпис" type="picTx">
  <p:cSld name="PICTURE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1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56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8" name="Google Shape;48;p31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міст і підпис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2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680" algn="l">
              <a:spcBef>
                <a:spcPts val="640"/>
              </a:spcBef>
              <a:spcAft>
                <a:spcPts val="0"/>
              </a:spcAft>
              <a:buSzPts val="2080"/>
              <a:buChar char="■"/>
              <a:defRPr sz="3200"/>
            </a:lvl1pPr>
            <a:lvl2pPr marL="914400" lvl="1" indent="-335280" algn="l">
              <a:spcBef>
                <a:spcPts val="560"/>
              </a:spcBef>
              <a:spcAft>
                <a:spcPts val="0"/>
              </a:spcAft>
              <a:buSzPts val="1680"/>
              <a:buChar char="❑"/>
              <a:defRPr sz="2800"/>
            </a:lvl2pPr>
            <a:lvl3pPr marL="1371600" lvl="2" indent="-327660" algn="l">
              <a:spcBef>
                <a:spcPts val="480"/>
              </a:spcBef>
              <a:spcAft>
                <a:spcPts val="0"/>
              </a:spcAft>
              <a:buSzPts val="1560"/>
              <a:buChar char="■"/>
              <a:defRPr sz="2400"/>
            </a:lvl3pPr>
            <a:lvl4pPr marL="1828800" lvl="3" indent="-317500" algn="l">
              <a:spcBef>
                <a:spcPts val="400"/>
              </a:spcBef>
              <a:spcAft>
                <a:spcPts val="0"/>
              </a:spcAft>
              <a:buSzPts val="1400"/>
              <a:buChar char="❑"/>
              <a:defRPr sz="2000"/>
            </a:lvl4pPr>
            <a:lvl5pPr marL="2286000" lvl="4" indent="-323850" algn="l">
              <a:spcBef>
                <a:spcPts val="400"/>
              </a:spcBef>
              <a:spcAft>
                <a:spcPts val="0"/>
              </a:spcAft>
              <a:buSzPts val="15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ий слайд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3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рівняння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4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56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2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17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marL="914400" lvl="1" indent="-297180" algn="l">
              <a:spcBef>
                <a:spcPts val="360"/>
              </a:spcBef>
              <a:spcAft>
                <a:spcPts val="0"/>
              </a:spcAft>
              <a:buSzPts val="1080"/>
              <a:buChar char="❑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❑"/>
              <a:defRPr/>
            </a:lvl4pPr>
            <a:lvl5pPr marL="2286000" lvl="4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56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2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17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34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marL="914400" lvl="1" indent="-297180" algn="l">
              <a:spcBef>
                <a:spcPts val="360"/>
              </a:spcBef>
              <a:spcAft>
                <a:spcPts val="0"/>
              </a:spcAft>
              <a:buSzPts val="1080"/>
              <a:buChar char="❑"/>
              <a:defRPr/>
            </a:lvl2pPr>
            <a:lvl3pPr marL="1371600" lvl="2" indent="-30289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❑"/>
              <a:defRPr/>
            </a:lvl4pPr>
            <a:lvl5pPr marL="2286000" lvl="4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34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ECFF"/>
            </a:gs>
            <a:gs pos="100000">
              <a:srgbClr val="F1FAFF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" name="Google Shape;7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5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5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1000" h="1000" extrusionOk="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524288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Google Shape;12;p25"/>
          <p:cNvCxnSpPr/>
          <p:nvPr/>
        </p:nvCxnSpPr>
        <p:spPr>
          <a:xfrm>
            <a:off x="457200" y="6172200"/>
            <a:ext cx="82296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Bookman Old Style"/>
              <a:buNone/>
            </a:pPr>
            <a:r>
              <a:rPr lang="en-US" sz="3800" b="1" i="0" u="none" dirty="0">
                <a:solidFill>
                  <a:schemeClr val="dk2"/>
                </a:solidFill>
                <a:latin typeface="+mj-lt"/>
                <a:ea typeface="Bookman Old Style"/>
                <a:cs typeface="Bookman Old Style"/>
                <a:sym typeface="Bookman Old Style"/>
              </a:rPr>
              <a:t>КАФЕДРА МАТЕМАТИЧНОГО АНАЛІЗУ </a:t>
            </a:r>
            <a:r>
              <a:rPr lang="uk-UA" sz="3800" b="1" i="0" u="none" dirty="0">
                <a:solidFill>
                  <a:schemeClr val="dk2"/>
                </a:solidFill>
                <a:latin typeface="+mj-lt"/>
                <a:ea typeface="Bookman Old Style"/>
                <a:cs typeface="Bookman Old Style"/>
                <a:sym typeface="Bookman Old Style"/>
              </a:rPr>
              <a:t>ТА ОПТИМІЗАЦІЇ</a:t>
            </a:r>
            <a:endParaRPr dirty="0">
              <a:latin typeface="+mj-lt"/>
            </a:endParaRPr>
          </a:p>
        </p:txBody>
      </p:sp>
      <p:sp>
        <p:nvSpPr>
          <p:cNvPr id="102" name="Google Shape;102;p1"/>
          <p:cNvSpPr txBox="1">
            <a:spLocks noGrp="1"/>
          </p:cNvSpPr>
          <p:nvPr>
            <p:ph type="body" idx="1"/>
          </p:nvPr>
        </p:nvSpPr>
        <p:spPr>
          <a:xfrm>
            <a:off x="1931542" y="1600200"/>
            <a:ext cx="6852863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90"/>
              <a:buFont typeface="Noto Sans Symbols"/>
              <a:buChar char="■"/>
            </a:pP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Кафедра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uk-UA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математичного аналізу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була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заснована</a:t>
            </a:r>
            <a:r>
              <a:rPr lang="uk-UA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в 1919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році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.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Вона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є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однією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з 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найстаріших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кафедр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Дніпровського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національного</a:t>
            </a:r>
            <a:r>
              <a:rPr lang="uk-UA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університету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імені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Олеся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Гончара</a:t>
            </a:r>
            <a:r>
              <a:rPr lang="en-US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.</a:t>
            </a:r>
            <a:r>
              <a:rPr lang="uk-UA" sz="2000" b="0" i="0" u="none" dirty="0">
                <a:solidFill>
                  <a:schemeClr val="dk1"/>
                </a:solidFill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rPr>
              <a:t> </a:t>
            </a:r>
            <a:r>
              <a:rPr lang="uk-UA" sz="2000" dirty="0">
                <a:effectLst/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У 1935 році від неї було </a:t>
            </a:r>
            <a:r>
              <a:rPr lang="uk-UA" sz="2000" dirty="0" err="1">
                <a:effectLst/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відокремлено</a:t>
            </a:r>
            <a:r>
              <a:rPr lang="uk-UA" sz="2000" dirty="0">
                <a:effectLst/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кафедру теорії функцій. Обидві кафедри тісно і </a:t>
            </a:r>
            <a:r>
              <a:rPr lang="uk-UA" sz="2000" dirty="0" err="1">
                <a:effectLst/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плідно</a:t>
            </a:r>
            <a:r>
              <a:rPr lang="uk-UA" sz="2000" dirty="0">
                <a:effectLst/>
                <a:latin typeface="Arial Nova" panose="020B05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співпрацювали, поєднані спільною науковою школою з теорії наближень. </a:t>
            </a:r>
            <a:endParaRPr sz="2000" dirty="0">
              <a:latin typeface="Arial Nova" panose="020B05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lvl="0" indent="-235584" algn="l" rtl="0">
              <a:spcBef>
                <a:spcPts val="520"/>
              </a:spcBef>
              <a:spcAft>
                <a:spcPts val="0"/>
              </a:spcAft>
              <a:buSzPts val="1690"/>
              <a:buNone/>
            </a:pPr>
            <a:endParaRPr sz="26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7941" y="3996695"/>
            <a:ext cx="3360506" cy="2134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Место для изображения из Интернета 4">
            <a:extLst>
              <a:ext uri="{FF2B5EF4-FFF2-40B4-BE49-F238E27FC236}">
                <a16:creationId xmlns:a16="http://schemas.microsoft.com/office/drawing/2014/main" xmlns="" id="{E79030E1-E95F-A82B-C5A9-8D6FC5AE7DD0}"/>
              </a:ext>
            </a:extLst>
          </p:cNvPr>
          <p:cNvPicPr>
            <a:picLocks noGrp="1" noChangeAspect="1"/>
          </p:cNvPicPr>
          <p:nvPr>
            <p:ph type="clipArt" idx="2"/>
          </p:nvPr>
        </p:nvPicPr>
        <p:blipFill>
          <a:blip r:embed="rId4"/>
          <a:stretch>
            <a:fillRect/>
          </a:stretch>
        </p:blipFill>
        <p:spPr>
          <a:xfrm>
            <a:off x="533400" y="2678986"/>
            <a:ext cx="1676399" cy="1679031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Викладачі кафедри разом зі студентами беруть активну участь у культурному житті факультету.</a:t>
            </a:r>
            <a:endParaRPr/>
          </a:p>
        </p:txBody>
      </p:sp>
      <p:pic>
        <p:nvPicPr>
          <p:cNvPr id="157" name="Google Shape;15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1447800"/>
            <a:ext cx="6477000" cy="4316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1800" y="2438400"/>
            <a:ext cx="1849437" cy="2481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941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Турнір ММФ  «Що? Де? Коли?»</a:t>
            </a:r>
            <a:endParaRPr/>
          </a:p>
        </p:txBody>
      </p:sp>
      <p:pic>
        <p:nvPicPr>
          <p:cNvPr id="164" name="Google Shape;16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1828800"/>
            <a:ext cx="7234237" cy="40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" y="1066800"/>
            <a:ext cx="1981200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Шаховий   турнір   ММФ</a:t>
            </a:r>
            <a:endParaRPr/>
          </a:p>
        </p:txBody>
      </p:sp>
      <p:pic>
        <p:nvPicPr>
          <p:cNvPr id="171" name="Google Shape;17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371600"/>
            <a:ext cx="6070600" cy="455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0800" y="1524000"/>
            <a:ext cx="2362200" cy="23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Освітні програми для вступу</a:t>
            </a:r>
            <a:endParaRPr/>
          </a:p>
        </p:txBody>
      </p:sp>
      <p:sp>
        <p:nvSpPr>
          <p:cNvPr id="178" name="Google Shape;178;p12"/>
          <p:cNvSpPr txBox="1"/>
          <p:nvPr/>
        </p:nvSpPr>
        <p:spPr>
          <a:xfrm>
            <a:off x="582612" y="1881187"/>
            <a:ext cx="7772400" cy="188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Спеціальність 111 Математика:</a:t>
            </a:r>
            <a:endParaRPr/>
          </a:p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</a:t>
            </a:r>
            <a:endParaRPr/>
          </a:p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 інтелектуальних систем</a:t>
            </a:r>
            <a:endParaRPr/>
          </a:p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 прогнозування і прийняття рішень</a:t>
            </a:r>
            <a:endParaRPr/>
          </a:p>
        </p:txBody>
      </p:sp>
      <p:sp>
        <p:nvSpPr>
          <p:cNvPr id="179" name="Google Shape;179;p12"/>
          <p:cNvSpPr txBox="1"/>
          <p:nvPr/>
        </p:nvSpPr>
        <p:spPr>
          <a:xfrm>
            <a:off x="609600" y="4035425"/>
            <a:ext cx="7772400" cy="95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Спеціальність 014.04 Середня освіта (Математика):</a:t>
            </a:r>
            <a:endParaRPr/>
          </a:p>
          <a:p>
            <a:pPr marL="0" marR="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Середня освіта (Математика)</a:t>
            </a:r>
            <a:endParaRPr/>
          </a:p>
        </p:txBody>
      </p:sp>
      <p:sp>
        <p:nvSpPr>
          <p:cNvPr id="180" name="Google Shape;180;p12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</a:t>
            </a:r>
            <a:endParaRPr/>
          </a:p>
        </p:txBody>
      </p:sp>
      <p:sp>
        <p:nvSpPr>
          <p:cNvPr id="186" name="Google Shape;186;p13"/>
          <p:cNvSpPr txBox="1"/>
          <p:nvPr/>
        </p:nvSpPr>
        <p:spPr>
          <a:xfrm>
            <a:off x="533400" y="1082675"/>
            <a:ext cx="7772400" cy="433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 я буду вивчати?</a:t>
            </a:r>
            <a:endParaRPr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Освітня програма «Математика» є найбільш універсальною з усіх існуючих на нашому факультеті та в університеті взагалі. Студенти, що отримали фундаментальну математичну підготовку, здатні швидко освоїти будь-яку галузь знань. Освітня програма передбачає вивчення базових математичних дисциплін, а також курсів професійного спрямування, зосереджених на питаннях математичного моделювання в різних галузях: </a:t>
            </a:r>
            <a:endParaRPr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Математичний аналіз; Алгебра і основи теорії чисел; Диференціальні рівняння; Функціональний аналіз; Диференціальна геометрія; Методи оптимізації та варіаційне числення; Рівняння математичної фізики; Теоретичні основи комп'ютерних технологій стиску інформації; Комп'ютерні технології в алгебрі; Аналітична теорія диференціальних рівнянь і спеціальних функцій.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3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</a:t>
            </a:r>
            <a:endParaRPr/>
          </a:p>
        </p:txBody>
      </p:sp>
      <p:sp>
        <p:nvSpPr>
          <p:cNvPr id="193" name="Google Shape;193;p14"/>
          <p:cNvSpPr txBox="1"/>
          <p:nvPr/>
        </p:nvSpPr>
        <p:spPr>
          <a:xfrm>
            <a:off x="381000" y="1074737"/>
            <a:ext cx="5715000" cy="516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 я зможу працювати?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Випускник зможе працювати в економічних відділах промислових підприємств, у банківських установах, страхових компаніях, сфері IT. Оцінка ризиків, страхування й суміжні області вимагають фундаментальної математичної освіти, яку можна отримати на механіко-математичному факультеті.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місця роботи, де можна працювати після закінчення навчання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Державні та комерційні банки, страхові установи, економічні відділи промислових підприємств, IT-компанії.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посади, на яких можна працювати після закінчення навчання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Математик-дослідник, бізнес-аналітик, математик-програміст.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73762" y="2133600"/>
            <a:ext cx="3170237" cy="2090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5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</a:t>
            </a:r>
            <a:endParaRPr/>
          </a:p>
        </p:txBody>
      </p:sp>
      <p:sp>
        <p:nvSpPr>
          <p:cNvPr id="201" name="Google Shape;201;p15"/>
          <p:cNvSpPr txBox="1"/>
          <p:nvPr/>
        </p:nvSpPr>
        <p:spPr>
          <a:xfrm>
            <a:off x="3980100" y="1066800"/>
            <a:ext cx="4478100" cy="3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задачі, які може вирішувати випускник в майбутньому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Будь-які задачі, які вимагають застосування математичних знань, зокрема аналітика та прогнозування. Випускник матиме навички управління інформацією, застосування базових загальних математичних моделей для специфічних ситуацій; знання принципів комп’ютерного забезпечення статистичного аналізу даних; уміння розробляти математичну модель ситуації з реального світу та переносити математичні знання у нематематичні контексти.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5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15" descr="Зображення, що містить текст, карта&#10;&#10;Автоматично згенерований опис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550" y="1944475"/>
            <a:ext cx="3609974" cy="2749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 інтелектуальних систем</a:t>
            </a:r>
            <a:endParaRPr/>
          </a:p>
        </p:txBody>
      </p:sp>
      <p:sp>
        <p:nvSpPr>
          <p:cNvPr id="209" name="Google Shape;209;p16"/>
          <p:cNvSpPr txBox="1"/>
          <p:nvPr/>
        </p:nvSpPr>
        <p:spPr>
          <a:xfrm>
            <a:off x="533400" y="1520825"/>
            <a:ext cx="7772400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 я буду вивчати?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Освітня програма передбачає вивчення базових математичних дисциплін, а також курсів професійного спрямування, зосереджених на математичних аспектах програмування, зокрема теорії алгоритмів, чисельних методах, методах стиску й обробки зображень, криптографії. </a:t>
            </a:r>
            <a:endParaRPr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Студентам викладаються такі дисципліни: Дискретна математика; Проблеми сегментації і кластерізації в задачах обробки зображень; Проблеми прихованого підпису. Кодування; Проблеми відновлення зображень; Методи оптимізації та варіаційне числення; Задачі тріангуляції і проблеми відновлення 3D-поверхонь.</a:t>
            </a:r>
            <a:endParaRPr/>
          </a:p>
        </p:txBody>
      </p:sp>
      <p:sp>
        <p:nvSpPr>
          <p:cNvPr id="210" name="Google Shape;210;p16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 інтелектуальних систем</a:t>
            </a:r>
            <a:endParaRPr/>
          </a:p>
        </p:txBody>
      </p:sp>
      <p:sp>
        <p:nvSpPr>
          <p:cNvPr id="216" name="Google Shape;216;p17"/>
          <p:cNvSpPr txBox="1"/>
          <p:nvPr/>
        </p:nvSpPr>
        <p:spPr>
          <a:xfrm>
            <a:off x="685800" y="1357312"/>
            <a:ext cx="7772400" cy="544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 я зможу працювати?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Випускник зможе працювати у виробничих і ІТ компаніях, зокрема розробником програмного забезпечення. Можна працювати у сфері ІТ і не програмістом: посади технічних консультантів, які розробляють алгоритми для розв'язання певних задач і консультують програмістів. Також здатність до розв'язання складних задач спеціалістами-математиками робить їх кращими кандидатами на посади бізнес-аналітиків, керівників проектів і тестувальників програмного забезпечення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місця роботи, де можна працювати після закінчення навчання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Організації в сфері програмування, Data science, обробки даних, захисту інформації.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посади, на яких можна працювати після закінчення навчання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Математик-програміст, технічний консультант, тестувальник програмного забезпечення.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7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 інтелектуальних систем</a:t>
            </a:r>
            <a:endParaRPr/>
          </a:p>
        </p:txBody>
      </p:sp>
      <p:sp>
        <p:nvSpPr>
          <p:cNvPr id="223" name="Google Shape;223;p18"/>
          <p:cNvSpPr txBox="1"/>
          <p:nvPr/>
        </p:nvSpPr>
        <p:spPr>
          <a:xfrm>
            <a:off x="3886200" y="1295400"/>
            <a:ext cx="4648200" cy="488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задачі, які може вирішувати випускник в майбутньому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Випускник матиме навички розв’язання задач аналізу даних, створення, обробки й аналізу графічних даних; зі створення відповідних технологій і програмного забезпечення; застосування математичних методів і підходів до розв’язання задач обробки, стиску, відновлення та захисту інформації.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8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18" descr="Зображення, що містить іграшка, стіл&#10;&#10;Автоматично згенерований опис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162" y="1547812"/>
            <a:ext cx="3729037" cy="42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369870" y="277812"/>
            <a:ext cx="8517276" cy="185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У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формуванні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наукової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школи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з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теорії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наближень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взяли участь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відомі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математики А.М. Колмогоров,  С.М.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Нікольський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М.П.Корнєйчук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2800" b="0" i="0" u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В.П.Моторний</a:t>
            </a:r>
            <a:r>
              <a:rPr lang="ru-RU" sz="2800" b="0" i="0" u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 В.Ф. Бабенко. </a:t>
            </a:r>
            <a:r>
              <a:rPr lang="en-US" sz="2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  <p:sp>
        <p:nvSpPr>
          <p:cNvPr id="110" name="Google Shape;110;p2"/>
          <p:cNvSpPr txBox="1">
            <a:spLocks noGrp="1"/>
          </p:cNvSpPr>
          <p:nvPr>
            <p:ph type="body" idx="1"/>
          </p:nvPr>
        </p:nvSpPr>
        <p:spPr>
          <a:xfrm>
            <a:off x="457200" y="2286000"/>
            <a:ext cx="4038600" cy="384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520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</a:pPr>
            <a:endParaRPr sz="2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209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</a:pPr>
            <a:endParaRPr sz="2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209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</a:pPr>
            <a:endParaRPr sz="2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209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</a:pPr>
            <a:endParaRPr sz="2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209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</a:pPr>
            <a:endParaRPr sz="2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209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</a:pPr>
            <a:endParaRPr sz="2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209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</a:pPr>
            <a:endParaRPr sz="2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2095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</a:pPr>
            <a:endParaRPr sz="2200" b="0" i="1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■"/>
            </a:pPr>
            <a:r>
              <a:rPr lang="en-US" sz="20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Академік</a:t>
            </a:r>
            <a:r>
              <a:rPr lang="en-US" sz="20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С. М. </a:t>
            </a:r>
            <a:r>
              <a:rPr lang="en-US" sz="20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Нікольський</a:t>
            </a:r>
            <a:endParaRPr dirty="0"/>
          </a:p>
        </p:txBody>
      </p:sp>
      <p:sp>
        <p:nvSpPr>
          <p:cNvPr id="111" name="Google Shape;111;p2"/>
          <p:cNvSpPr txBox="1">
            <a:spLocks noGrp="1"/>
          </p:cNvSpPr>
          <p:nvPr>
            <p:ph type="body" idx="1"/>
          </p:nvPr>
        </p:nvSpPr>
        <p:spPr>
          <a:xfrm>
            <a:off x="4648200" y="2209800"/>
            <a:ext cx="4038600" cy="392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69925" lvl="1" indent="-24161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20"/>
              <a:buFont typeface="Noto Sans Symbols"/>
              <a:buNone/>
            </a:pPr>
            <a:endParaRPr sz="2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35584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69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35584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69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35584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69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35584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69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35584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69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35584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69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■"/>
            </a:pPr>
            <a:r>
              <a:rPr lang="en-US" sz="2000" b="0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Академік М. П. Корнєйчук</a:t>
            </a:r>
            <a:endParaRPr/>
          </a:p>
        </p:txBody>
      </p:sp>
      <p:pic>
        <p:nvPicPr>
          <p:cNvPr id="112" name="Google Shape;11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2133600"/>
            <a:ext cx="2335212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07037" y="2057400"/>
            <a:ext cx="2371725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 txBox="1">
            <a:spLocks noGrp="1"/>
          </p:cNvSpPr>
          <p:nvPr>
            <p:ph type="title"/>
          </p:nvPr>
        </p:nvSpPr>
        <p:spPr>
          <a:xfrm>
            <a:off x="457200" y="20796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 прогнозування та прийняття рішень</a:t>
            </a:r>
            <a:endParaRPr/>
          </a:p>
        </p:txBody>
      </p:sp>
      <p:sp>
        <p:nvSpPr>
          <p:cNvPr id="231" name="Google Shape;231;p19"/>
          <p:cNvSpPr txBox="1"/>
          <p:nvPr/>
        </p:nvSpPr>
        <p:spPr>
          <a:xfrm>
            <a:off x="533400" y="1520825"/>
            <a:ext cx="7772400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 я буду вивчати?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Освітня програма передбачає вивчення базових математичних дисциплін, а також курсів професійного спрямування, які включають у себе прикладні аспекти математики в економічних, фінансових і страхових задачах:</a:t>
            </a:r>
            <a:endParaRPr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Математичні основи теорії алгоритмів; Теорія ігор; Динамічне програмування і керування процесами прийняття рішень; Фінансовий аналіз; Методи оптимізації та варіаційне числення; Теорія графів; Математичні аспекти машинного навчання; Нечітка логіка та її застосування; Методи інтелектуальної обробки інформації; Часові ряди та їх застосування.</a:t>
            </a:r>
            <a:endParaRPr/>
          </a:p>
        </p:txBody>
      </p:sp>
      <p:sp>
        <p:nvSpPr>
          <p:cNvPr id="232" name="Google Shape;232;p19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0"/>
          <p:cNvSpPr txBox="1"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 прогнозування та прийняття рішень</a:t>
            </a:r>
            <a:endParaRPr/>
          </a:p>
        </p:txBody>
      </p:sp>
      <p:sp>
        <p:nvSpPr>
          <p:cNvPr id="238" name="Google Shape;238;p20"/>
          <p:cNvSpPr txBox="1"/>
          <p:nvPr/>
        </p:nvSpPr>
        <p:spPr>
          <a:xfrm>
            <a:off x="685800" y="1357312"/>
            <a:ext cx="7772400" cy="405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 я зможу працювати?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Випускник зможе працювати в банківських установах, страхових компаніях, інших фінансових організаціях на посадах, які вимагають розв'язання економічних та фінансових задач.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місця роботи, де можна працювати після закінчення навчання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Державні та комерційні банки, страхові установи, економічні відділи промислових підприємств.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посади, на яких можна працювати після закінчення навчання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Фінансовий математик, бізнес-аналітик, product менеджер, менеджер проектів.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0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29400" y="4521200"/>
            <a:ext cx="2327275" cy="232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 txBox="1"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 прогнозування та прийняття рішень</a:t>
            </a:r>
            <a:endParaRPr/>
          </a:p>
        </p:txBody>
      </p:sp>
      <p:sp>
        <p:nvSpPr>
          <p:cNvPr id="246" name="Google Shape;246;p21"/>
          <p:cNvSpPr txBox="1"/>
          <p:nvPr/>
        </p:nvSpPr>
        <p:spPr>
          <a:xfrm>
            <a:off x="3276600" y="2257425"/>
            <a:ext cx="5638800" cy="4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задачі, які може вирішувати випускник в майбутньому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Випускник матиме навички вирішення економічних і фінансових завдань (оцінка ризиків кредитування, страхування, теорія визначення оптимальних стратегій у бізнесі), аналітики, прогнозування, а також інших операцій, що вимагають фундаментальної математичної освіти.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1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21" descr="Зображення, що містить кімната&#10;&#10;Автоматично згенерований опис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2257425"/>
            <a:ext cx="2895600" cy="2474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2"/>
          <p:cNvSpPr txBox="1">
            <a:spLocks noGrp="1"/>
          </p:cNvSpPr>
          <p:nvPr>
            <p:ph type="title"/>
          </p:nvPr>
        </p:nvSpPr>
        <p:spPr>
          <a:xfrm>
            <a:off x="457200" y="20796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Середня освіта (Математика)</a:t>
            </a:r>
            <a:endParaRPr/>
          </a:p>
        </p:txBody>
      </p:sp>
      <p:sp>
        <p:nvSpPr>
          <p:cNvPr id="254" name="Google Shape;254;p22"/>
          <p:cNvSpPr txBox="1"/>
          <p:nvPr/>
        </p:nvSpPr>
        <p:spPr>
          <a:xfrm>
            <a:off x="533400" y="1520825"/>
            <a:ext cx="7772400" cy="258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 я буду вивчати?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Освітня програма передбачає вивчення базових математичних дисциплін, а також курсів професійного спрямування:</a:t>
            </a:r>
            <a:endParaRPr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Педагогіка; Психологія; Методика викладання математики; Основи інклюзивної освіти; Інноваційні технології навчання шкільного курсу математики; Математичний аналіз; Алгебра і основи теорії чисел; Геометрія; Теорія ймовірностей і математична статистика; Олімпіадні задачі; Методика виховної роботи в сучасній школі</a:t>
            </a:r>
            <a:endParaRPr/>
          </a:p>
        </p:txBody>
      </p:sp>
      <p:sp>
        <p:nvSpPr>
          <p:cNvPr id="255" name="Google Shape;255;p22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22" descr="Зображення, що містить малювання, світлий, сорочка&#10;&#10;Автоматично згенерований опис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0400" y="4341812"/>
            <a:ext cx="2924175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3"/>
          <p:cNvSpPr txBox="1">
            <a:spLocks noGrp="1"/>
          </p:cNvSpPr>
          <p:nvPr>
            <p:ph type="title"/>
          </p:nvPr>
        </p:nvSpPr>
        <p:spPr>
          <a:xfrm>
            <a:off x="381000" y="2286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Середня освіта (Математика)</a:t>
            </a:r>
            <a:endParaRPr/>
          </a:p>
        </p:txBody>
      </p:sp>
      <p:sp>
        <p:nvSpPr>
          <p:cNvPr id="262" name="Google Shape;262;p23"/>
          <p:cNvSpPr txBox="1"/>
          <p:nvPr/>
        </p:nvSpPr>
        <p:spPr>
          <a:xfrm>
            <a:off x="685800" y="1357312"/>
            <a:ext cx="7772400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 я зможу працювати?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Випускник зможе працювати в закладах середньої освіти.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місця роботи, де можна працювати після закінчення навчання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Заклади середньої освіти: загальноосвітні середні школи, ліцеї, гімназії, коледжі тощо.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посади, на яких можна працювати після закінчення навчання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Вчитель математики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3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23" descr="Зображення, що містить кімната&#10;&#10;Автоматично згенерований опис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7375" y="4010025"/>
            <a:ext cx="3095625" cy="261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4"/>
          <p:cNvSpPr txBox="1">
            <a:spLocks noGrp="1"/>
          </p:cNvSpPr>
          <p:nvPr>
            <p:ph type="title"/>
          </p:nvPr>
        </p:nvSpPr>
        <p:spPr>
          <a:xfrm>
            <a:off x="405500" y="436800"/>
            <a:ext cx="82296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Середня освіта (Математика)</a:t>
            </a:r>
            <a:endParaRPr/>
          </a:p>
        </p:txBody>
      </p:sp>
      <p:sp>
        <p:nvSpPr>
          <p:cNvPr id="270" name="Google Shape;270;p24"/>
          <p:cNvSpPr txBox="1"/>
          <p:nvPr/>
        </p:nvSpPr>
        <p:spPr>
          <a:xfrm>
            <a:off x="685800" y="1934262"/>
            <a:ext cx="4648200" cy="4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Основні задачі, які може вирішувати випускник в майбутньому</a:t>
            </a: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Випускник вирішуватиме задачі, пов’язані з викладанням математики, вихованням школярів, організацією освітнього процесу у закладах середньої освіти, матиме професійні компетентності в галузі педагогіки партнерства, змісту та технологій навчання математики.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4" descr="Освітні програми | envk"/>
          <p:cNvSpPr txBox="1"/>
          <p:nvPr/>
        </p:nvSpPr>
        <p:spPr>
          <a:xfrm>
            <a:off x="4419600" y="2133600"/>
            <a:ext cx="14478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24" descr="Зображення, що містить текст, малювання&#10;&#10;Автоматично згенерований опис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0" y="2071687"/>
            <a:ext cx="37338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rgbClr val="CCECFF"/>
            </a:gs>
            <a:gs pos="100000">
              <a:srgbClr val="F1FAFF"/>
            </a:gs>
          </a:gsLst>
          <a:lin ang="5400000" scaled="0"/>
        </a:gra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 txBox="1">
            <a:spLocks noGrp="1"/>
          </p:cNvSpPr>
          <p:nvPr>
            <p:ph type="title"/>
          </p:nvPr>
        </p:nvSpPr>
        <p:spPr>
          <a:xfrm>
            <a:off x="377575" y="5178175"/>
            <a:ext cx="8388849" cy="107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dirty="0">
                <a:solidFill>
                  <a:schemeClr val="tx1"/>
                </a:solidFill>
                <a:latin typeface="+mn-lt"/>
              </a:rPr>
              <a:t>У 2010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році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дві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кафедри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знов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були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об’єднані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спільною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назвою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кафедри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математичного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аналізу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теорії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функцій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.</a:t>
            </a:r>
            <a:endParaRPr sz="2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19" name="Google Shape;119;p3"/>
          <p:cNvPicPr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783" y="364732"/>
            <a:ext cx="7790381" cy="448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8267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87A9B2D-AD7E-E1BD-A891-D3AF01322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555" y="533061"/>
            <a:ext cx="8111447" cy="5791878"/>
          </a:xfrm>
        </p:spPr>
        <p:txBody>
          <a:bodyPr/>
          <a:lstStyle/>
          <a:p>
            <a:pPr algn="just"/>
            <a:r>
              <a:rPr lang="ru-RU" sz="2000" dirty="0">
                <a:latin typeface="+mn-lt"/>
              </a:rPr>
              <a:t>У 1966 </a:t>
            </a:r>
            <a:r>
              <a:rPr lang="ru-RU" sz="2000" dirty="0" err="1">
                <a:latin typeface="+mn-lt"/>
              </a:rPr>
              <a:t>році</a:t>
            </a:r>
            <a:r>
              <a:rPr lang="ru-RU" sz="2000" dirty="0">
                <a:latin typeface="+mn-lt"/>
              </a:rPr>
              <a:t> на </a:t>
            </a:r>
            <a:r>
              <a:rPr lang="ru-RU" sz="2000" dirty="0" err="1">
                <a:latin typeface="+mn-lt"/>
              </a:rPr>
              <a:t>механіко-математичному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факультеті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Дніпропетровського</a:t>
            </a:r>
            <a:r>
              <a:rPr lang="ru-RU" sz="2000" dirty="0">
                <a:latin typeface="+mn-lt"/>
              </a:rPr>
              <a:t> державного </a:t>
            </a:r>
            <a:r>
              <a:rPr lang="ru-RU" sz="2000" dirty="0" err="1">
                <a:latin typeface="+mn-lt"/>
              </a:rPr>
              <a:t>університету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було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організовано</a:t>
            </a:r>
            <a:r>
              <a:rPr lang="ru-RU" sz="2000" dirty="0">
                <a:latin typeface="+mn-lt"/>
              </a:rPr>
              <a:t> кафедру </a:t>
            </a:r>
            <a:r>
              <a:rPr lang="ru-RU" sz="2000" dirty="0" err="1">
                <a:latin typeface="+mn-lt"/>
              </a:rPr>
              <a:t>диференціальних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рівнянь</a:t>
            </a:r>
            <a:r>
              <a:rPr lang="ru-RU" sz="2000" dirty="0">
                <a:latin typeface="+mn-lt"/>
              </a:rPr>
              <a:t>, яку </a:t>
            </a:r>
            <a:r>
              <a:rPr lang="ru-RU" sz="2000" dirty="0" err="1">
                <a:latin typeface="+mn-lt"/>
              </a:rPr>
              <a:t>очолив</a:t>
            </a:r>
            <a:r>
              <a:rPr lang="ru-RU" sz="2000" dirty="0">
                <a:latin typeface="+mn-lt"/>
              </a:rPr>
              <a:t> доцент Б.І. Крюков. </a:t>
            </a:r>
            <a:r>
              <a:rPr lang="ru-RU" sz="2000" dirty="0" err="1">
                <a:latin typeface="+mn-lt"/>
              </a:rPr>
              <a:t>Пізніше</a:t>
            </a:r>
            <a:r>
              <a:rPr lang="ru-RU" sz="2000" dirty="0">
                <a:latin typeface="+mn-lt"/>
              </a:rPr>
              <a:t> кафедрою </a:t>
            </a:r>
            <a:r>
              <a:rPr lang="ru-RU" sz="2000" dirty="0" err="1">
                <a:latin typeface="+mn-lt"/>
              </a:rPr>
              <a:t>завідували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професори</a:t>
            </a:r>
            <a:r>
              <a:rPr lang="ru-RU" sz="2000" dirty="0">
                <a:latin typeface="+mn-lt"/>
              </a:rPr>
              <a:t> В.О. Остапенко, М.В. Поляков, П.І. Когут. </a:t>
            </a:r>
          </a:p>
          <a:p>
            <a:pPr algn="just"/>
            <a:endParaRPr lang="ru-RU" sz="2000" dirty="0">
              <a:latin typeface="+mn-lt"/>
            </a:endParaRPr>
          </a:p>
          <a:p>
            <a:pPr algn="just"/>
            <a:r>
              <a:rPr lang="ru-RU" sz="2000" dirty="0">
                <a:latin typeface="+mn-lt"/>
              </a:rPr>
              <a:t>У 2022 </a:t>
            </a:r>
            <a:r>
              <a:rPr lang="ru-RU" sz="2000" dirty="0" err="1">
                <a:latin typeface="+mn-lt"/>
              </a:rPr>
              <a:t>році</a:t>
            </a:r>
            <a:r>
              <a:rPr lang="ru-RU" sz="2000" dirty="0">
                <a:latin typeface="+mn-lt"/>
              </a:rPr>
              <a:t> кафедру </a:t>
            </a:r>
            <a:r>
              <a:rPr lang="ru-RU" sz="2000" dirty="0" err="1">
                <a:latin typeface="+mn-lt"/>
              </a:rPr>
              <a:t>математичного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аналізу</a:t>
            </a:r>
            <a:r>
              <a:rPr lang="ru-RU" sz="2000" dirty="0">
                <a:latin typeface="+mn-lt"/>
              </a:rPr>
              <a:t> і </a:t>
            </a:r>
            <a:r>
              <a:rPr lang="ru-RU" sz="2000" dirty="0" err="1">
                <a:latin typeface="+mn-lt"/>
              </a:rPr>
              <a:t>теорії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функцій</a:t>
            </a:r>
            <a:r>
              <a:rPr lang="ru-RU" sz="2000" dirty="0">
                <a:latin typeface="+mn-lt"/>
              </a:rPr>
              <a:t> і кафедру </a:t>
            </a:r>
            <a:r>
              <a:rPr lang="ru-RU" sz="2000" dirty="0" err="1">
                <a:latin typeface="+mn-lt"/>
              </a:rPr>
              <a:t>диференціальних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рівнянь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було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об’єднано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під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назвою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кафедри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математичного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аналізу</a:t>
            </a:r>
            <a:r>
              <a:rPr lang="ru-RU" sz="2000" dirty="0">
                <a:latin typeface="+mn-lt"/>
              </a:rPr>
              <a:t> та </a:t>
            </a:r>
            <a:r>
              <a:rPr lang="ru-RU" sz="2000" dirty="0" err="1">
                <a:latin typeface="+mn-lt"/>
              </a:rPr>
              <a:t>оптимізації</a:t>
            </a:r>
            <a:r>
              <a:rPr lang="ru-RU" sz="2000" dirty="0">
                <a:latin typeface="+mn-lt"/>
              </a:rPr>
              <a:t>. </a:t>
            </a:r>
            <a:r>
              <a:rPr lang="ru-RU" sz="2000" dirty="0" err="1">
                <a:latin typeface="+mn-lt"/>
              </a:rPr>
              <a:t>Завідувач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кафедри</a:t>
            </a:r>
            <a:r>
              <a:rPr lang="ru-RU" sz="2000" dirty="0">
                <a:latin typeface="+mn-lt"/>
              </a:rPr>
              <a:t> – доктор </a:t>
            </a:r>
            <a:r>
              <a:rPr lang="ru-RU" sz="2000" dirty="0" err="1">
                <a:latin typeface="+mn-lt"/>
              </a:rPr>
              <a:t>фізико-математичних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smtClean="0">
                <a:latin typeface="+mn-lt"/>
              </a:rPr>
              <a:t>наук, </a:t>
            </a:r>
            <a:r>
              <a:rPr lang="ru-RU" sz="2000" dirty="0" err="1" smtClean="0">
                <a:latin typeface="+mn-lt"/>
              </a:rPr>
              <a:t>професор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Наталія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Вікторівна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Парфінович</a:t>
            </a:r>
            <a:r>
              <a:rPr lang="ru-RU" sz="2000" dirty="0">
                <a:latin typeface="+mn-lt"/>
              </a:rPr>
              <a:t>.</a:t>
            </a:r>
          </a:p>
          <a:p>
            <a:pPr algn="just"/>
            <a:endParaRPr lang="ru-RU" sz="2000" dirty="0">
              <a:latin typeface="+mn-lt"/>
            </a:endParaRPr>
          </a:p>
          <a:p>
            <a:pPr algn="just"/>
            <a:r>
              <a:rPr lang="ru-RU" sz="2000" dirty="0" err="1">
                <a:latin typeface="+mn-lt"/>
              </a:rPr>
              <a:t>Сьогодні</a:t>
            </a:r>
            <a:r>
              <a:rPr lang="ru-RU" sz="2000" dirty="0">
                <a:latin typeface="+mn-lt"/>
              </a:rPr>
              <a:t> на </a:t>
            </a:r>
            <a:r>
              <a:rPr lang="ru-RU" sz="2000" dirty="0" err="1">
                <a:latin typeface="+mn-lt"/>
              </a:rPr>
              <a:t>кафедрі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працюють</a:t>
            </a:r>
            <a:r>
              <a:rPr lang="ru-RU" sz="2000" dirty="0">
                <a:latin typeface="+mn-lt"/>
              </a:rPr>
              <a:t> 4 </a:t>
            </a:r>
            <a:r>
              <a:rPr lang="ru-RU" sz="2000" dirty="0" err="1">
                <a:latin typeface="+mn-lt"/>
              </a:rPr>
              <a:t>доктори</a:t>
            </a:r>
            <a:r>
              <a:rPr lang="ru-RU" sz="2000" dirty="0">
                <a:latin typeface="+mn-lt"/>
              </a:rPr>
              <a:t> й 10 </a:t>
            </a:r>
            <a:r>
              <a:rPr lang="ru-RU" sz="2000" dirty="0" err="1">
                <a:latin typeface="+mn-lt"/>
              </a:rPr>
              <a:t>кандидатів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фізико-математичних</a:t>
            </a:r>
            <a:r>
              <a:rPr lang="ru-RU" sz="2000" dirty="0">
                <a:latin typeface="+mn-lt"/>
              </a:rPr>
              <a:t>  наук.  Кафедра  </a:t>
            </a:r>
            <a:r>
              <a:rPr lang="ru-RU" sz="2000" dirty="0" err="1">
                <a:latin typeface="+mn-lt"/>
              </a:rPr>
              <a:t>математичного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аналізу</a:t>
            </a:r>
            <a:r>
              <a:rPr lang="ru-RU" sz="2000" dirty="0">
                <a:latin typeface="+mn-lt"/>
              </a:rPr>
              <a:t>   та </a:t>
            </a:r>
            <a:r>
              <a:rPr lang="ru-RU" sz="2000" dirty="0" err="1">
                <a:latin typeface="+mn-lt"/>
              </a:rPr>
              <a:t>оптимізації</a:t>
            </a:r>
            <a:r>
              <a:rPr lang="ru-RU" sz="2000" dirty="0">
                <a:latin typeface="+mn-lt"/>
              </a:rPr>
              <a:t>    </a:t>
            </a:r>
            <a:r>
              <a:rPr lang="ru-RU" sz="2000" dirty="0" err="1">
                <a:latin typeface="+mn-lt"/>
              </a:rPr>
              <a:t>випускає</a:t>
            </a:r>
            <a:r>
              <a:rPr lang="ru-RU" sz="2000" dirty="0">
                <a:latin typeface="+mn-lt"/>
              </a:rPr>
              <a:t>    </a:t>
            </a:r>
            <a:r>
              <a:rPr lang="ru-RU" sz="2000" dirty="0" err="1">
                <a:latin typeface="+mn-lt"/>
              </a:rPr>
              <a:t>фахівців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зі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спеціальностей</a:t>
            </a:r>
            <a:r>
              <a:rPr lang="ru-RU" sz="2000" dirty="0">
                <a:latin typeface="+mn-lt"/>
              </a:rPr>
              <a:t> </a:t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«111 Математика» і «014.04 </a:t>
            </a:r>
            <a:r>
              <a:rPr lang="ru-RU" sz="2000" dirty="0" err="1">
                <a:latin typeface="+mn-lt"/>
              </a:rPr>
              <a:t>Середня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освіта</a:t>
            </a:r>
            <a:r>
              <a:rPr lang="ru-RU" sz="2000" dirty="0">
                <a:latin typeface="+mn-lt"/>
              </a:rPr>
              <a:t> (Математика)».</a:t>
            </a:r>
          </a:p>
          <a:p>
            <a:pPr algn="just"/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1335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>
            <a:spLocks noGrp="1"/>
          </p:cNvSpPr>
          <p:nvPr>
            <p:ph type="title"/>
          </p:nvPr>
        </p:nvSpPr>
        <p:spPr>
          <a:xfrm>
            <a:off x="457200" y="380144"/>
            <a:ext cx="8419672" cy="236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000" dirty="0">
                <a:solidFill>
                  <a:schemeClr val="tx1"/>
                </a:solidFill>
                <a:latin typeface="+mn-lt"/>
              </a:rPr>
              <a:t>На 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кафедрі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 активно 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ведеться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наукова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 робота,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працюють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два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наукові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семінари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семінар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із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теорії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наближень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під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керівництвом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професора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Н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.В.Парфінович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та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семінар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із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сучасних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проблем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оптимізації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математичного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моделювання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під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керівництвом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професора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П.І.Когута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. Регулярно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проводяться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все</a:t>
            </a:r>
            <a:r>
              <a:rPr lang="uk-UA" sz="2000" dirty="0">
                <a:solidFill>
                  <a:schemeClr val="tx1"/>
                </a:solidFill>
                <a:latin typeface="+mn-lt"/>
              </a:rPr>
              <a:t>українські та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міжнародні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наукові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 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конференції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.</a:t>
            </a:r>
            <a:endParaRPr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5" name="Google Shape;125;p4"/>
          <p:cNvPicPr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5894" y="2743200"/>
            <a:ext cx="4892211" cy="3240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2617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1800" dirty="0" err="1">
                <a:solidFill>
                  <a:schemeClr val="tx1"/>
                </a:solidFill>
                <a:latin typeface="+mn-lt"/>
              </a:rPr>
              <a:t>Викладачі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кафедри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читають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механіко-математичному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факультеті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такі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навчальні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дисципліни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математичний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диференціальні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рівняння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теорія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міри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інтеграла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комплексний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функціональний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теорія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наближень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рівняння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математичної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фізики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математичні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мікро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- та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макроекономіці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оптимізації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варіаційне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числення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актуарна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математика,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історія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методологія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математики та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інші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. Кафедра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викладає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математичні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дисципліни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також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інших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факультетах: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біолого-екологічному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фізико-технічному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хімічному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факультеті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прикладної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математики,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факультеті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фізики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електроніки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комп’ютерних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систем. </a:t>
            </a:r>
            <a:endParaRPr sz="1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31" name="Google Shape;1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1600" y="3004335"/>
            <a:ext cx="6553200" cy="318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Співробітники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кафедри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протягом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багатьох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років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входять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складу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журі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III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етапу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Всеукраїнської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учнівської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олімпіади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математики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Його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головою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є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завідувач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кафедри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доктор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фізико-математичних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наук</a:t>
            </a:r>
            <a:r>
              <a:rPr lang="uk-UA" sz="2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професор</a:t>
            </a:r>
            <a:r>
              <a:rPr lang="en-US" sz="2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Н. В. 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Парфінович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24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pic>
        <p:nvPicPr>
          <p:cNvPr id="137" name="Google Shape;13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2362200"/>
            <a:ext cx="6781800" cy="3662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Викладачі, аспіранти і студенти кафедри щорічно беруть участь в організації та проведенні Регіонального математичного турніру «Еврика».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</p:txBody>
      </p:sp>
      <p:pic>
        <p:nvPicPr>
          <p:cNvPr id="143" name="Google Shape;14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29400" y="2667000"/>
            <a:ext cx="1905000" cy="190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1752600"/>
            <a:ext cx="5718175" cy="395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206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жовтня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2017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року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співробітники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кафедри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участю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студентів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механіко-математичного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факультету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щорічно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організують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пробне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тестування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математики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старшокласників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шкіл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нашого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міста</a:t>
            </a:r>
            <a:r>
              <a:rPr lang="en-US" sz="2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28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br>
              <a:rPr lang="en-US" sz="2800" b="0" i="0" u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  <p:pic>
        <p:nvPicPr>
          <p:cNvPr id="150" name="Google Shape;15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0" y="2344737"/>
            <a:ext cx="5487987" cy="3636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3810000"/>
            <a:ext cx="1447800" cy="773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Край">
  <a:themeElements>
    <a:clrScheme name="Край 8">
      <a:dk1>
        <a:srgbClr val="000000"/>
      </a:dk1>
      <a:lt1>
        <a:srgbClr val="FFFFFF"/>
      </a:lt1>
      <a:dk2>
        <a:srgbClr val="CC0000"/>
      </a:dk2>
      <a:lt2>
        <a:srgbClr val="666699"/>
      </a:lt2>
      <a:accent1>
        <a:srgbClr val="808080"/>
      </a:accent1>
      <a:accent2>
        <a:srgbClr val="999933"/>
      </a:accent2>
      <a:accent3>
        <a:srgbClr val="FFFFFF"/>
      </a:accent3>
      <a:accent4>
        <a:srgbClr val="000000"/>
      </a:accent4>
      <a:accent5>
        <a:srgbClr val="C0C0C0"/>
      </a:accent5>
      <a:accent6>
        <a:srgbClr val="8A8A2D"/>
      </a:accent6>
      <a:hlink>
        <a:srgbClr val="4C6D8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943</Words>
  <Application>Microsoft Office PowerPoint</Application>
  <PresentationFormat>Экран (4:3)</PresentationFormat>
  <Paragraphs>104</Paragraphs>
  <Slides>25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Bookman Old Style</vt:lpstr>
      <vt:lpstr>Noto Sans Symbols</vt:lpstr>
      <vt:lpstr>Garamond</vt:lpstr>
      <vt:lpstr>Arial Unicode MS</vt:lpstr>
      <vt:lpstr>Arial Nova</vt:lpstr>
      <vt:lpstr>Край</vt:lpstr>
      <vt:lpstr>КАФЕДРА МАТЕМАТИЧНОГО АНАЛІЗУ ТА ОПТИМІЗАЦІЇ</vt:lpstr>
      <vt:lpstr>У формуванні наукової школи з теорії наближень взяли участь відомі математики А.М. Колмогоров,  С.М. Нікольський,  М.П.Корнєйчук, В.П.Моторний,  В.Ф. Бабенко.  </vt:lpstr>
      <vt:lpstr>У 2010 році дві кафедри знов були об’єднані під спільною назвою кафедри математичного аналізу і теорії функцій.</vt:lpstr>
      <vt:lpstr>Презентация PowerPoint</vt:lpstr>
      <vt:lpstr>На  кафедрі  активно  ведеться  наукова  робота, працюють два наукові семінари: семінар із теорії наближень під керівництвом професора Н.В.Парфінович та семінар із сучасних проблем оптимізації та математичного моделювання під керівництвом професора П.І.Когута. Регулярно проводяться всеукраїнські та міжнародні  наукові  конференції.</vt:lpstr>
      <vt:lpstr>Викладачі кафедри читають на механіко-математичному факультеті такі навчальні дисципліни: математичний аналіз, диференціальні рівняння, теорія міри та інтеграла, комплексний аналіз, функціональний аналіз, теорія наближень, рівняння математичної фізики, математичні методи в мікро- та макроекономіці, методи оптимізації та варіаційне числення, актуарна математика, історія і методологія математики та інші. Кафедра викладає математичні дисципліни також на інших факультетах: біолого-екологічному, фізико-технічному, хімічному, факультеті прикладної математики, факультеті фізики, електроніки та комп’ютерних систем. </vt:lpstr>
      <vt:lpstr>Співробітники кафедри протягом багатьох років входять до складу журі III етапу Всеукраїнської учнівської олімпіади з математики. Його головою є завідувач кафедри, доктор фізико-математичних наук, професор Н. В. Парфінович. </vt:lpstr>
      <vt:lpstr>Викладачі, аспіранти і студенти кафедри щорічно беруть участь в організації та проведенні Регіонального математичного турніру «Еврика».   </vt:lpstr>
      <vt:lpstr>З жовтня 2017 року співробітники кафедри  за участю студентів механіко-математичного факультету щорічно організують пробне тестування з математики для старшокласників шкіл нашого міста.    </vt:lpstr>
      <vt:lpstr>Викладачі кафедри разом зі студентами беруть активну участь у культурному житті факультету.</vt:lpstr>
      <vt:lpstr>Турнір ММФ  «Що? Де? Коли?»</vt:lpstr>
      <vt:lpstr>Шаховий   турнір   ММФ</vt:lpstr>
      <vt:lpstr>Освітні програми для вступу</vt:lpstr>
      <vt:lpstr>Математика</vt:lpstr>
      <vt:lpstr>Математика</vt:lpstr>
      <vt:lpstr>Математика</vt:lpstr>
      <vt:lpstr>Математика інтелектуальних систем</vt:lpstr>
      <vt:lpstr>Математика інтелектуальних систем</vt:lpstr>
      <vt:lpstr>Математика інтелектуальних систем</vt:lpstr>
      <vt:lpstr>Математика прогнозування та прийняття рішень</vt:lpstr>
      <vt:lpstr>Математика прогнозування та прийняття рішень</vt:lpstr>
      <vt:lpstr>Математика прогнозування та прийняття рішень</vt:lpstr>
      <vt:lpstr>Середня освіта (Математика)</vt:lpstr>
      <vt:lpstr>Середня освіта (Математика)</vt:lpstr>
      <vt:lpstr>Середня освіта (Математика)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МАТЕМАТИЧНОГО АНАЛІЗУ ТА ОПТИМІЗАЦІЇ</dc:title>
  <dc:creator/>
  <cp:lastModifiedBy>user</cp:lastModifiedBy>
  <cp:revision>26</cp:revision>
  <dcterms:created xsi:type="dcterms:W3CDTF">1601-01-01T00:00:00Z</dcterms:created>
  <dcterms:modified xsi:type="dcterms:W3CDTF">2024-06-04T09:31:10Z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